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57" r:id="rId3"/>
    <p:sldId id="260" r:id="rId4"/>
    <p:sldId id="259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62" r:id="rId14"/>
    <p:sldId id="261" r:id="rId15"/>
    <p:sldId id="272" r:id="rId1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5708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1" autoAdjust="0"/>
    <p:restoredTop sz="94576" autoAdjust="0"/>
  </p:normalViewPr>
  <p:slideViewPr>
    <p:cSldViewPr>
      <p:cViewPr varScale="1">
        <p:scale>
          <a:sx n="68" d="100"/>
          <a:sy n="68" d="100"/>
        </p:scale>
        <p:origin x="90" y="21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9E861-106E-4B9A-BAA1-0BEAF9DEE821}" type="datetimeFigureOut">
              <a:rPr lang="fr-FR" smtClean="0"/>
              <a:pPr/>
              <a:t>22/11/2014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6BA7C15-D25E-4FB2-B25D-C1EE0E24987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9737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9E861-106E-4B9A-BAA1-0BEAF9DEE821}" type="datetimeFigureOut">
              <a:rPr lang="fr-FR" smtClean="0"/>
              <a:pPr/>
              <a:t>22/11/2014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6BA7C15-D25E-4FB2-B25D-C1EE0E24987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9942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9E861-106E-4B9A-BAA1-0BEAF9DEE821}" type="datetimeFigureOut">
              <a:rPr lang="fr-FR" smtClean="0"/>
              <a:pPr/>
              <a:t>22/11/2014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6BA7C15-D25E-4FB2-B25D-C1EE0E24987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00256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9E861-106E-4B9A-BAA1-0BEAF9DEE821}" type="datetimeFigureOut">
              <a:rPr lang="fr-FR" smtClean="0"/>
              <a:pPr/>
              <a:t>22/11/2014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6BA7C15-D25E-4FB2-B25D-C1EE0E24987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67610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9E861-106E-4B9A-BAA1-0BEAF9DEE821}" type="datetimeFigureOut">
              <a:rPr lang="fr-FR" smtClean="0"/>
              <a:pPr/>
              <a:t>22/11/2014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6BA7C15-D25E-4FB2-B25D-C1EE0E24987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041033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9E861-106E-4B9A-BAA1-0BEAF9DEE821}" type="datetimeFigureOut">
              <a:rPr lang="fr-FR" smtClean="0"/>
              <a:pPr/>
              <a:t>22/11/2014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6BA7C15-D25E-4FB2-B25D-C1EE0E24987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89813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9E861-106E-4B9A-BAA1-0BEAF9DEE821}" type="datetimeFigureOut">
              <a:rPr lang="fr-FR" smtClean="0"/>
              <a:pPr/>
              <a:t>22/11/2014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A7C15-D25E-4FB2-B25D-C1EE0E24987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66425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9E861-106E-4B9A-BAA1-0BEAF9DEE821}" type="datetimeFigureOut">
              <a:rPr lang="fr-FR" smtClean="0"/>
              <a:pPr/>
              <a:t>22/11/2014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A7C15-D25E-4FB2-B25D-C1EE0E24987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669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9E861-106E-4B9A-BAA1-0BEAF9DEE821}" type="datetimeFigureOut">
              <a:rPr lang="fr-FR" smtClean="0"/>
              <a:pPr/>
              <a:t>22/11/2014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A7C15-D25E-4FB2-B25D-C1EE0E24987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5798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9E861-106E-4B9A-BAA1-0BEAF9DEE821}" type="datetimeFigureOut">
              <a:rPr lang="fr-FR" smtClean="0"/>
              <a:pPr/>
              <a:t>22/11/2014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6BA7C15-D25E-4FB2-B25D-C1EE0E24987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1423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9E861-106E-4B9A-BAA1-0BEAF9DEE821}" type="datetimeFigureOut">
              <a:rPr lang="fr-FR" smtClean="0"/>
              <a:pPr/>
              <a:t>22/11/2014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6BA7C15-D25E-4FB2-B25D-C1EE0E24987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4040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9E861-106E-4B9A-BAA1-0BEAF9DEE821}" type="datetimeFigureOut">
              <a:rPr lang="fr-FR" smtClean="0"/>
              <a:pPr/>
              <a:t>22/11/2014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6BA7C15-D25E-4FB2-B25D-C1EE0E24987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7777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9E861-106E-4B9A-BAA1-0BEAF9DEE821}" type="datetimeFigureOut">
              <a:rPr lang="fr-FR" smtClean="0"/>
              <a:pPr/>
              <a:t>22/11/2014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A7C15-D25E-4FB2-B25D-C1EE0E24987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6914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9E861-106E-4B9A-BAA1-0BEAF9DEE821}" type="datetimeFigureOut">
              <a:rPr lang="fr-FR" smtClean="0"/>
              <a:pPr/>
              <a:t>22/11/2014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A7C15-D25E-4FB2-B25D-C1EE0E24987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2301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9E861-106E-4B9A-BAA1-0BEAF9DEE821}" type="datetimeFigureOut">
              <a:rPr lang="fr-FR" smtClean="0"/>
              <a:pPr/>
              <a:t>22/11/2014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A7C15-D25E-4FB2-B25D-C1EE0E24987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189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9E861-106E-4B9A-BAA1-0BEAF9DEE821}" type="datetimeFigureOut">
              <a:rPr lang="fr-FR" smtClean="0"/>
              <a:pPr/>
              <a:t>22/11/2014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6BA7C15-D25E-4FB2-B25D-C1EE0E24987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8714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9E861-106E-4B9A-BAA1-0BEAF9DEE821}" type="datetimeFigureOut">
              <a:rPr lang="fr-FR" smtClean="0"/>
              <a:pPr/>
              <a:t>22/11/2014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6BA7C15-D25E-4FB2-B25D-C1EE0E24987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5272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  <p:sldLayoutId id="2147483815" r:id="rId12"/>
    <p:sldLayoutId id="2147483816" r:id="rId13"/>
    <p:sldLayoutId id="2147483817" r:id="rId14"/>
    <p:sldLayoutId id="2147483818" r:id="rId15"/>
    <p:sldLayoutId id="214748381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4" Type="http://schemas.microsoft.com/office/2007/relationships/hdphoto" Target="../media/hdphoto2.wdp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600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62808" y="4438894"/>
            <a:ext cx="10729192" cy="485951"/>
          </a:xfr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  <a:reflection blurRad="6350" stA="52000" endA="300" endPos="35000" dir="5400000" sy="-100000" algn="bl" rotWithShape="0"/>
          </a:effectLst>
        </p:spPr>
        <p:txBody>
          <a:bodyPr>
            <a:noAutofit/>
            <a:scene3d>
              <a:camera prst="perspectiveAbove" fov="2100000">
                <a:rot lat="21594000" lon="0" rev="0"/>
              </a:camera>
              <a:lightRig rig="threePt" dir="t"/>
            </a:scene3d>
            <a:sp3d extrusionH="57150">
              <a:bevelT w="38100" h="38100" prst="angle"/>
              <a:bevelB w="38100" h="38100"/>
            </a:sp3d>
          </a:bodyPr>
          <a:lstStyle/>
          <a:p>
            <a:pPr algn="ctr"/>
            <a:r>
              <a:rPr lang="fr-FR" sz="5000" b="1" dirty="0">
                <a:ln>
                  <a:solidFill>
                    <a:schemeClr val="accent1"/>
                  </a:solidFill>
                </a:ln>
                <a:solidFill>
                  <a:schemeClr val="accent2">
                    <a:lumMod val="75000"/>
                    <a:alpha val="40000"/>
                  </a:schemeClr>
                </a:solidFill>
              </a:rPr>
              <a:t>Synthèse de l’Etat des lieux :</a:t>
            </a:r>
            <a:br>
              <a:rPr lang="fr-FR" sz="5000" b="1" dirty="0">
                <a:ln>
                  <a:solidFill>
                    <a:schemeClr val="accent1"/>
                  </a:solidFill>
                </a:ln>
                <a:solidFill>
                  <a:schemeClr val="accent2">
                    <a:lumMod val="75000"/>
                    <a:alpha val="40000"/>
                  </a:schemeClr>
                </a:solidFill>
              </a:rPr>
            </a:br>
            <a:r>
              <a:rPr lang="fr-FR" sz="1800" b="1" dirty="0" smtClean="0">
                <a:ln>
                  <a:solidFill>
                    <a:schemeClr val="accent1"/>
                  </a:solidFill>
                </a:ln>
                <a:solidFill>
                  <a:schemeClr val="accent2">
                    <a:lumMod val="75000"/>
                    <a:alpha val="40000"/>
                  </a:schemeClr>
                </a:solidFill>
              </a:rPr>
              <a:t/>
            </a:r>
            <a:br>
              <a:rPr lang="fr-FR" sz="1800" b="1" dirty="0" smtClean="0">
                <a:ln>
                  <a:solidFill>
                    <a:schemeClr val="accent1"/>
                  </a:solidFill>
                </a:ln>
                <a:solidFill>
                  <a:schemeClr val="accent2">
                    <a:lumMod val="75000"/>
                    <a:alpha val="40000"/>
                  </a:schemeClr>
                </a:solidFill>
              </a:rPr>
            </a:br>
            <a:r>
              <a:rPr lang="fr-FR" sz="3600" b="1" dirty="0" smtClean="0">
                <a:ln>
                  <a:solidFill>
                    <a:schemeClr val="accent1"/>
                  </a:solidFill>
                </a:ln>
                <a:solidFill>
                  <a:schemeClr val="accent2">
                    <a:lumMod val="75000"/>
                    <a:alpha val="40000"/>
                  </a:schemeClr>
                </a:solidFill>
              </a:rPr>
              <a:t>La </a:t>
            </a:r>
            <a:r>
              <a:rPr lang="fr-FR" sz="3600" b="1" dirty="0">
                <a:ln>
                  <a:solidFill>
                    <a:schemeClr val="accent1"/>
                  </a:solidFill>
                </a:ln>
                <a:solidFill>
                  <a:schemeClr val="accent2">
                    <a:lumMod val="75000"/>
                    <a:alpha val="40000"/>
                  </a:schemeClr>
                </a:solidFill>
              </a:rPr>
              <a:t>détention des mineurs à Madagascar </a:t>
            </a:r>
            <a:r>
              <a:rPr lang="fr-FR" sz="3600" b="1" dirty="0" smtClean="0">
                <a:ln>
                  <a:solidFill>
                    <a:schemeClr val="accent1"/>
                  </a:solidFill>
                </a:ln>
                <a:solidFill>
                  <a:schemeClr val="accent2">
                    <a:lumMod val="75000"/>
                    <a:alpha val="40000"/>
                  </a:schemeClr>
                </a:solidFill>
              </a:rPr>
              <a:t>           en </a:t>
            </a:r>
            <a:r>
              <a:rPr lang="fr-FR" sz="3600" b="1" dirty="0">
                <a:ln>
                  <a:solidFill>
                    <a:schemeClr val="accent1"/>
                  </a:solidFill>
                </a:ln>
                <a:solidFill>
                  <a:schemeClr val="accent2">
                    <a:lumMod val="75000"/>
                    <a:alpha val="40000"/>
                  </a:schemeClr>
                </a:solidFill>
              </a:rPr>
              <a:t>2014</a:t>
            </a:r>
            <a:r>
              <a:rPr lang="fr-FR" sz="3800" b="1" dirty="0"/>
              <a:t/>
            </a:r>
            <a:br>
              <a:rPr lang="fr-FR" sz="3800" b="1" dirty="0"/>
            </a:br>
            <a:endParaRPr lang="fr-FR" sz="38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063552" y="4534965"/>
            <a:ext cx="9368268" cy="1126283"/>
          </a:xfrm>
        </p:spPr>
        <p:txBody>
          <a:bodyPr>
            <a:noAutofit/>
          </a:bodyPr>
          <a:lstStyle/>
          <a:p>
            <a:pPr algn="ctr"/>
            <a:r>
              <a:rPr lang="fr-FR" sz="2200" dirty="0" smtClean="0"/>
              <a:t>24 novembre 2014, Maison du Sacré-Cœur </a:t>
            </a:r>
            <a:r>
              <a:rPr lang="fr-FR" sz="2200" dirty="0" err="1" smtClean="0"/>
              <a:t>Ambolonkandrina</a:t>
            </a:r>
            <a:r>
              <a:rPr lang="fr-FR" sz="2200" dirty="0" smtClean="0"/>
              <a:t>, </a:t>
            </a:r>
          </a:p>
          <a:p>
            <a:pPr algn="ctr"/>
            <a:r>
              <a:rPr lang="fr-FR" sz="2200" dirty="0" smtClean="0"/>
              <a:t>Antananarivo</a:t>
            </a:r>
            <a:endParaRPr lang="fr-FR" sz="2200" dirty="0"/>
          </a:p>
        </p:txBody>
      </p:sp>
      <p:pic>
        <p:nvPicPr>
          <p:cNvPr id="9" name="Image 8" descr="LogoGrandirDignement-Noir-Bloc-Baseline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95800" y="227330"/>
            <a:ext cx="3672408" cy="1399128"/>
          </a:xfrm>
          <a:prstGeom prst="rect">
            <a:avLst/>
          </a:prstGeom>
          <a:ln w="88900" cap="sq" cmpd="thickThin">
            <a:noFill/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0" name="Image 9" descr="logo Ministère de la Justic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863047" y="5719171"/>
            <a:ext cx="2961145" cy="633479"/>
          </a:xfrm>
          <a:prstGeom prst="rect">
            <a:avLst/>
          </a:prstGeom>
        </p:spPr>
      </p:pic>
      <p:pic>
        <p:nvPicPr>
          <p:cNvPr id="11" name="Picture"/>
          <p:cNvPicPr/>
          <p:nvPr/>
        </p:nvPicPr>
        <p:blipFill>
          <a:blip r:embed="rId5" cstate="print"/>
          <a:srcRect l="13710" t="11443" r="16101" b="-3817"/>
          <a:stretch>
            <a:fillRect/>
          </a:stretch>
        </p:blipFill>
        <p:spPr bwMode="auto">
          <a:xfrm>
            <a:off x="3298860" y="5690491"/>
            <a:ext cx="1140956" cy="69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"/>
          <p:cNvPicPr/>
          <p:nvPr/>
        </p:nvPicPr>
        <p:blipFill>
          <a:blip r:embed="rId6" cstate="print"/>
          <a:stretch>
            <a:fillRect/>
          </a:stretch>
        </p:blipFill>
        <p:spPr bwMode="auto">
          <a:xfrm>
            <a:off x="1483344" y="5644925"/>
            <a:ext cx="1421892" cy="736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ZoneTexte 12"/>
          <p:cNvSpPr txBox="1"/>
          <p:nvPr/>
        </p:nvSpPr>
        <p:spPr>
          <a:xfrm>
            <a:off x="10056440" y="5744249"/>
            <a:ext cx="201622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600" b="1" dirty="0">
                <a:latin typeface="Arial" pitchFamily="34" charset="0"/>
                <a:cs typeface="Arial" pitchFamily="34" charset="0"/>
              </a:rPr>
              <a:t>MEDICAP</a:t>
            </a:r>
            <a:endParaRPr lang="fr-FR" sz="26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4" name="Image 13" descr="Logo HI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8256240" y="5720342"/>
            <a:ext cx="1584175" cy="632308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8500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948269" y="332656"/>
            <a:ext cx="8640960" cy="1296144"/>
          </a:xfrm>
        </p:spPr>
        <p:txBody>
          <a:bodyPr>
            <a:noAutofit/>
          </a:bodyPr>
          <a:lstStyle/>
          <a:p>
            <a:r>
              <a:rPr lang="fr-FR" sz="4000" dirty="0" smtClean="0">
                <a:solidFill>
                  <a:srgbClr val="EE5708"/>
                </a:solidFill>
              </a:rPr>
              <a:t>4) Des détenus mineurs qui méconnaissent leurs propres droits</a:t>
            </a:r>
            <a:endParaRPr lang="fr-FR" sz="4000" dirty="0">
              <a:solidFill>
                <a:srgbClr val="EE5708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48269" y="1916832"/>
            <a:ext cx="9048328" cy="3744416"/>
          </a:xfrm>
        </p:spPr>
        <p:txBody>
          <a:bodyPr/>
          <a:lstStyle/>
          <a:p>
            <a:endParaRPr lang="fr-FR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fr-FR" sz="2400" dirty="0">
                <a:solidFill>
                  <a:schemeClr val="tx1"/>
                </a:solidFill>
              </a:rPr>
              <a:t>L’absence d’assistance judiciaire effective et continue</a:t>
            </a:r>
          </a:p>
          <a:p>
            <a:pPr>
              <a:buFont typeface="Courier New" panose="02070309020205020404" pitchFamily="49" charset="0"/>
              <a:buChar char="o"/>
            </a:pPr>
            <a:endParaRPr lang="fr-FR" sz="2400" dirty="0">
              <a:solidFill>
                <a:schemeClr val="tx1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fr-FR" sz="2400" dirty="0">
                <a:solidFill>
                  <a:schemeClr val="tx1"/>
                </a:solidFill>
              </a:rPr>
              <a:t>La méconnaissance des possibilités accordés dans le cadre du droit à la défense</a:t>
            </a:r>
          </a:p>
          <a:p>
            <a:pPr>
              <a:buFont typeface="Courier New" panose="02070309020205020404" pitchFamily="49" charset="0"/>
              <a:buChar char="o"/>
            </a:pPr>
            <a:endParaRPr lang="fr-FR" sz="2400" dirty="0">
              <a:solidFill>
                <a:schemeClr val="tx1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fr-FR" sz="2400" dirty="0">
                <a:solidFill>
                  <a:schemeClr val="tx1"/>
                </a:solidFill>
              </a:rPr>
              <a:t>La perception de « normalité » des mauvais traitements et tortures  lors de l’arrestation </a:t>
            </a:r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8900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51584" y="548680"/>
            <a:ext cx="8136903" cy="788666"/>
          </a:xfrm>
        </p:spPr>
        <p:txBody>
          <a:bodyPr>
            <a:noAutofit/>
          </a:bodyPr>
          <a:lstStyle/>
          <a:p>
            <a:r>
              <a:rPr lang="fr-FR" sz="4000" dirty="0" smtClean="0">
                <a:solidFill>
                  <a:srgbClr val="EE5708"/>
                </a:solidFill>
              </a:rPr>
              <a:t>Bonnes pratiques observées</a:t>
            </a:r>
            <a:endParaRPr lang="fr-FR" sz="4000" dirty="0">
              <a:solidFill>
                <a:srgbClr val="EE5708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351584" y="1844824"/>
            <a:ext cx="9644136" cy="432511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fr-FR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solidFill>
                  <a:schemeClr val="tx1"/>
                </a:solidFill>
              </a:rPr>
              <a:t>Les activités d’alphabétisation menées par l’administration, société </a:t>
            </a:r>
            <a:r>
              <a:rPr lang="fr-FR" sz="2400" dirty="0" smtClean="0">
                <a:solidFill>
                  <a:schemeClr val="tx1"/>
                </a:solidFill>
              </a:rPr>
              <a:t>civile </a:t>
            </a:r>
            <a:r>
              <a:rPr lang="fr-FR" sz="2400" dirty="0">
                <a:solidFill>
                  <a:schemeClr val="tx1"/>
                </a:solidFill>
              </a:rPr>
              <a:t>ou codétenus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solidFill>
                  <a:schemeClr val="tx1"/>
                </a:solidFill>
              </a:rPr>
              <a:t>Les sensibilisations aux droits des détenus </a:t>
            </a:r>
            <a:r>
              <a:rPr lang="fr-FR" sz="2400" dirty="0" smtClean="0">
                <a:solidFill>
                  <a:schemeClr val="tx1"/>
                </a:solidFill>
              </a:rPr>
              <a:t>                 (</a:t>
            </a:r>
            <a:r>
              <a:rPr lang="fr-FR" sz="2400" dirty="0">
                <a:solidFill>
                  <a:schemeClr val="tx1"/>
                </a:solidFill>
              </a:rPr>
              <a:t>demandes de LP et </a:t>
            </a:r>
            <a:r>
              <a:rPr lang="fr-FR" sz="2400" dirty="0" smtClean="0">
                <a:solidFill>
                  <a:schemeClr val="tx1"/>
                </a:solidFill>
              </a:rPr>
              <a:t>LC, </a:t>
            </a:r>
            <a:r>
              <a:rPr lang="fr-FR" sz="2400" dirty="0">
                <a:solidFill>
                  <a:schemeClr val="tx1"/>
                </a:solidFill>
              </a:rPr>
              <a:t>possibilités </a:t>
            </a:r>
            <a:r>
              <a:rPr lang="fr-FR" sz="2400" dirty="0" smtClean="0">
                <a:solidFill>
                  <a:schemeClr val="tx1"/>
                </a:solidFill>
              </a:rPr>
              <a:t>d’appel, ...)</a:t>
            </a:r>
            <a:endParaRPr lang="fr-FR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fr-FR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solidFill>
                  <a:schemeClr val="tx1"/>
                </a:solidFill>
              </a:rPr>
              <a:t>Des semi-libertés de facto avec encadrement de la société civile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sz="2400" dirty="0" smtClean="0"/>
          </a:p>
          <a:p>
            <a:pPr>
              <a:buFont typeface="Wingdings" panose="05000000000000000000" pitchFamily="2" charset="2"/>
              <a:buChar char="Ø"/>
            </a:pPr>
            <a:endParaRPr lang="fr-FR" sz="2400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0775" y="144016"/>
            <a:ext cx="2595905" cy="2348880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8800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79576" y="476672"/>
            <a:ext cx="7128792" cy="936104"/>
          </a:xfrm>
        </p:spPr>
        <p:txBody>
          <a:bodyPr>
            <a:noAutofit/>
          </a:bodyPr>
          <a:lstStyle/>
          <a:p>
            <a:r>
              <a:rPr lang="fr-FR" sz="4000" dirty="0" smtClean="0">
                <a:solidFill>
                  <a:srgbClr val="EE5708"/>
                </a:solidFill>
              </a:rPr>
              <a:t>Les préconisations de Grandir Dignement</a:t>
            </a:r>
            <a:endParaRPr lang="fr-FR" sz="4000" dirty="0">
              <a:solidFill>
                <a:srgbClr val="EE5708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67608" y="2056216"/>
            <a:ext cx="9721080" cy="432511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FR" sz="2200" dirty="0">
                <a:solidFill>
                  <a:schemeClr val="tx1"/>
                </a:solidFill>
              </a:rPr>
              <a:t>Concrétiser les </a:t>
            </a:r>
            <a:r>
              <a:rPr lang="fr-FR" sz="2200" b="1" dirty="0">
                <a:solidFill>
                  <a:schemeClr val="tx1"/>
                </a:solidFill>
              </a:rPr>
              <a:t>mesures d’alternative à la </a:t>
            </a:r>
            <a:r>
              <a:rPr lang="fr-FR" sz="2200" b="1" dirty="0" smtClean="0">
                <a:solidFill>
                  <a:schemeClr val="tx1"/>
                </a:solidFill>
              </a:rPr>
              <a:t>détention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sz="200" b="1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fr-FR" sz="2200" dirty="0" smtClean="0">
                <a:solidFill>
                  <a:schemeClr val="tx1"/>
                </a:solidFill>
              </a:rPr>
              <a:t>L’urgence </a:t>
            </a:r>
            <a:r>
              <a:rPr lang="fr-FR" sz="2200" dirty="0">
                <a:solidFill>
                  <a:schemeClr val="tx1"/>
                </a:solidFill>
              </a:rPr>
              <a:t>de développer des établissements </a:t>
            </a:r>
            <a:r>
              <a:rPr lang="fr-FR" sz="2200" b="1" dirty="0">
                <a:solidFill>
                  <a:schemeClr val="tx1"/>
                </a:solidFill>
              </a:rPr>
              <a:t>réservés aux personnes mineures </a:t>
            </a:r>
            <a:r>
              <a:rPr lang="fr-FR" sz="2200" dirty="0">
                <a:solidFill>
                  <a:schemeClr val="tx1"/>
                </a:solidFill>
              </a:rPr>
              <a:t>(quartiers pour les filles et garçons) en conflit avec la loi</a:t>
            </a:r>
            <a:r>
              <a:rPr lang="fr-FR" sz="2200" dirty="0" smtClean="0">
                <a:solidFill>
                  <a:schemeClr val="tx1"/>
                </a:solidFill>
              </a:rPr>
              <a:t>....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sz="2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fr-FR" sz="2200" dirty="0" smtClean="0">
                <a:solidFill>
                  <a:schemeClr val="tx1"/>
                </a:solidFill>
              </a:rPr>
              <a:t>...</a:t>
            </a:r>
            <a:r>
              <a:rPr lang="fr-FR" sz="2200" b="1" dirty="0">
                <a:solidFill>
                  <a:schemeClr val="tx1"/>
                </a:solidFill>
              </a:rPr>
              <a:t>un dispositif global </a:t>
            </a:r>
            <a:r>
              <a:rPr lang="fr-FR" sz="2200" dirty="0">
                <a:solidFill>
                  <a:schemeClr val="tx1"/>
                </a:solidFill>
              </a:rPr>
              <a:t>intégrant, la construction de centres  modernes, des ressources humaines qualifiées, un dispositif d’accueil </a:t>
            </a:r>
            <a:r>
              <a:rPr lang="fr-FR" sz="2200" dirty="0" smtClean="0">
                <a:solidFill>
                  <a:schemeClr val="tx1"/>
                </a:solidFill>
              </a:rPr>
              <a:t>familial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sz="2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fr-FR" sz="2200" dirty="0" smtClean="0">
                <a:solidFill>
                  <a:schemeClr val="tx1"/>
                </a:solidFill>
              </a:rPr>
              <a:t>Développer </a:t>
            </a:r>
            <a:r>
              <a:rPr lang="fr-FR" sz="2200" dirty="0">
                <a:solidFill>
                  <a:schemeClr val="tx1"/>
                </a:solidFill>
              </a:rPr>
              <a:t>un </a:t>
            </a:r>
            <a:r>
              <a:rPr lang="fr-FR" sz="2200" b="1" dirty="0">
                <a:solidFill>
                  <a:schemeClr val="tx1"/>
                </a:solidFill>
              </a:rPr>
              <a:t>service de suivi spécifique </a:t>
            </a:r>
            <a:r>
              <a:rPr lang="fr-FR" sz="2200" dirty="0">
                <a:solidFill>
                  <a:schemeClr val="tx1"/>
                </a:solidFill>
              </a:rPr>
              <a:t>aux mineurs en conflit avec la loi </a:t>
            </a:r>
          </a:p>
          <a:p>
            <a:endParaRPr lang="fr-FR" sz="2400" dirty="0" smtClean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99" t="7380" r="6516" b="7734"/>
          <a:stretch/>
        </p:blipFill>
        <p:spPr>
          <a:xfrm>
            <a:off x="9336360" y="243850"/>
            <a:ext cx="2592288" cy="18632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8500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39615" y="332656"/>
            <a:ext cx="9001000" cy="1066800"/>
          </a:xfrm>
        </p:spPr>
        <p:txBody>
          <a:bodyPr>
            <a:noAutofit/>
          </a:bodyPr>
          <a:lstStyle/>
          <a:p>
            <a:r>
              <a:rPr lang="fr-FR" sz="4000" dirty="0" smtClean="0">
                <a:solidFill>
                  <a:srgbClr val="EE5708"/>
                </a:solidFill>
              </a:rPr>
              <a:t>Objectifs </a:t>
            </a:r>
            <a:r>
              <a:rPr lang="fr-FR" sz="4000" dirty="0" smtClean="0">
                <a:solidFill>
                  <a:srgbClr val="EE5708"/>
                </a:solidFill>
              </a:rPr>
              <a:t>raisonnables</a:t>
            </a:r>
            <a:br>
              <a:rPr lang="fr-FR" sz="4000" dirty="0" smtClean="0">
                <a:solidFill>
                  <a:srgbClr val="EE5708"/>
                </a:solidFill>
              </a:rPr>
            </a:br>
            <a:r>
              <a:rPr lang="fr-FR" sz="4000" dirty="0" smtClean="0">
                <a:solidFill>
                  <a:srgbClr val="EE5708"/>
                </a:solidFill>
              </a:rPr>
              <a:t>pour </a:t>
            </a:r>
            <a:r>
              <a:rPr lang="fr-FR" sz="4000" dirty="0" smtClean="0">
                <a:solidFill>
                  <a:srgbClr val="EE5708"/>
                </a:solidFill>
              </a:rPr>
              <a:t>fin 2015</a:t>
            </a:r>
            <a:endParaRPr lang="fr-FR" sz="4000" dirty="0">
              <a:solidFill>
                <a:srgbClr val="EE5708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445058" y="2420888"/>
            <a:ext cx="9390115" cy="397376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FR" sz="2400" dirty="0" smtClean="0">
                <a:solidFill>
                  <a:schemeClr val="tx1"/>
                </a:solidFill>
              </a:rPr>
              <a:t>La séparation nocturne absolue entre personnes mineures et majeures dans tous les établissements pénitentiaires.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sz="14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 smtClean="0">
                <a:solidFill>
                  <a:schemeClr val="tx1"/>
                </a:solidFill>
              </a:rPr>
              <a:t>L’évolution de 50 à 75% des établissements pénitentiaires respectant la séparation entre mineurs et majeurs.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sz="14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 smtClean="0">
                <a:solidFill>
                  <a:schemeClr val="tx1"/>
                </a:solidFill>
              </a:rPr>
              <a:t>L’adoption officielle d’une stratégie/planification nationale liée aux mineurs en conflit avec la loi</a:t>
            </a:r>
          </a:p>
          <a:p>
            <a:endParaRPr lang="fr-FR" sz="2400" dirty="0" smtClean="0"/>
          </a:p>
          <a:p>
            <a:endParaRPr lang="fr-FR" sz="2400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0376" y="113184"/>
            <a:ext cx="2375554" cy="2375554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8900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83632" y="280883"/>
            <a:ext cx="10369152" cy="1280890"/>
          </a:xfrm>
        </p:spPr>
        <p:txBody>
          <a:bodyPr>
            <a:noAutofit/>
          </a:bodyPr>
          <a:lstStyle/>
          <a:p>
            <a:r>
              <a:rPr lang="fr-FR" sz="4000" dirty="0" smtClean="0">
                <a:solidFill>
                  <a:srgbClr val="EE5708"/>
                </a:solidFill>
              </a:rPr>
              <a:t>Lien entre </a:t>
            </a:r>
            <a:r>
              <a:rPr lang="fr-FR" sz="4000" dirty="0" smtClean="0">
                <a:solidFill>
                  <a:srgbClr val="EE5708"/>
                </a:solidFill>
              </a:rPr>
              <a:t>l’état </a:t>
            </a:r>
            <a:r>
              <a:rPr lang="fr-FR" sz="4000" dirty="0" smtClean="0">
                <a:solidFill>
                  <a:srgbClr val="EE5708"/>
                </a:solidFill>
              </a:rPr>
              <a:t>des lieux </a:t>
            </a:r>
            <a:r>
              <a:rPr lang="fr-FR" sz="4000" dirty="0" smtClean="0">
                <a:solidFill>
                  <a:srgbClr val="EE5708"/>
                </a:solidFill>
              </a:rPr>
              <a:t/>
            </a:r>
            <a:br>
              <a:rPr lang="fr-FR" sz="4000" dirty="0" smtClean="0">
                <a:solidFill>
                  <a:srgbClr val="EE5708"/>
                </a:solidFill>
              </a:rPr>
            </a:br>
            <a:r>
              <a:rPr lang="fr-FR" sz="4000" dirty="0" smtClean="0">
                <a:solidFill>
                  <a:srgbClr val="EE5708"/>
                </a:solidFill>
              </a:rPr>
              <a:t>et </a:t>
            </a:r>
            <a:r>
              <a:rPr lang="fr-FR" sz="4000" dirty="0" smtClean="0">
                <a:solidFill>
                  <a:srgbClr val="EE5708"/>
                </a:solidFill>
              </a:rPr>
              <a:t>le </a:t>
            </a:r>
            <a:r>
              <a:rPr lang="fr-FR" sz="4000" dirty="0" smtClean="0">
                <a:solidFill>
                  <a:srgbClr val="EE5708"/>
                </a:solidFill>
              </a:rPr>
              <a:t>séminaire </a:t>
            </a:r>
            <a:endParaRPr lang="fr-FR" sz="4000" dirty="0">
              <a:solidFill>
                <a:srgbClr val="EE5708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363924" y="1829570"/>
            <a:ext cx="9768408" cy="4752528"/>
          </a:xfrm>
        </p:spPr>
        <p:txBody>
          <a:bodyPr>
            <a:normAutofit/>
          </a:bodyPr>
          <a:lstStyle/>
          <a:p>
            <a:endParaRPr lang="fr-F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solidFill>
                  <a:schemeClr val="tx1"/>
                </a:solidFill>
              </a:rPr>
              <a:t>Se réunir et échanger entre acteurs du milieu carcéral des niveaux local et central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sz="7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solidFill>
                  <a:schemeClr val="tx1"/>
                </a:solidFill>
              </a:rPr>
              <a:t>Se réunir et échanger entre acteurs de l’administration et de la société civile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sz="7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solidFill>
                  <a:schemeClr val="tx1"/>
                </a:solidFill>
              </a:rPr>
              <a:t>Contribuer ensemble à une amélioration des conditions de détention des mineurs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sz="7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solidFill>
                  <a:schemeClr val="tx1"/>
                </a:solidFill>
              </a:rPr>
              <a:t>Lutte contre les actes contraires aux droits de l’homme</a:t>
            </a:r>
            <a:endParaRPr lang="fr-FR" sz="2400" dirty="0">
              <a:solidFill>
                <a:schemeClr val="tx1"/>
              </a:solidFill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5979" y="280113"/>
            <a:ext cx="2840661" cy="1818023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60000">
              <a:schemeClr val="bg2">
                <a:tint val="90000"/>
                <a:lumMod val="120000"/>
              </a:schemeClr>
            </a:gs>
            <a:gs pos="69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51584" y="3095016"/>
            <a:ext cx="9001000" cy="1066800"/>
          </a:xfrm>
          <a:effectLst>
            <a:glow rad="1016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fr-FR" sz="4800" b="1" dirty="0">
                <a:solidFill>
                  <a:srgbClr val="EE5708"/>
                </a:solidFill>
              </a:rPr>
              <a:t>Merci pour votre attention</a:t>
            </a:r>
            <a:endParaRPr lang="fr-FR" sz="4800" b="1" dirty="0">
              <a:solidFill>
                <a:srgbClr val="EE5708"/>
              </a:solidFill>
            </a:endParaRPr>
          </a:p>
        </p:txBody>
      </p:sp>
      <p:pic>
        <p:nvPicPr>
          <p:cNvPr id="3" name="Image 2" descr="LogoGrandirDignement-Noir-Bloc-Baseline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11824" y="332656"/>
            <a:ext cx="4104456" cy="1563731"/>
          </a:xfrm>
          <a:prstGeom prst="rect">
            <a:avLst/>
          </a:prstGeom>
          <a:ln w="88900" cap="sq" cmpd="thickThin">
            <a:noFill/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4" name="Image 3" descr="logo Ministère de la Justic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19031" y="5418975"/>
            <a:ext cx="2961145" cy="633479"/>
          </a:xfrm>
          <a:prstGeom prst="rect">
            <a:avLst/>
          </a:prstGeom>
        </p:spPr>
      </p:pic>
      <p:pic>
        <p:nvPicPr>
          <p:cNvPr id="5" name="Picture"/>
          <p:cNvPicPr/>
          <p:nvPr/>
        </p:nvPicPr>
        <p:blipFill>
          <a:blip r:embed="rId4" cstate="print"/>
          <a:srcRect l="13710" t="11443" r="16101" b="-3817"/>
          <a:stretch>
            <a:fillRect/>
          </a:stretch>
        </p:blipFill>
        <p:spPr bwMode="auto">
          <a:xfrm>
            <a:off x="3154844" y="5390295"/>
            <a:ext cx="1140956" cy="69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"/>
          <p:cNvPicPr/>
          <p:nvPr/>
        </p:nvPicPr>
        <p:blipFill>
          <a:blip r:embed="rId5" cstate="print"/>
          <a:stretch>
            <a:fillRect/>
          </a:stretch>
        </p:blipFill>
        <p:spPr bwMode="auto">
          <a:xfrm>
            <a:off x="1339328" y="5344729"/>
            <a:ext cx="1421892" cy="736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ZoneTexte 6"/>
          <p:cNvSpPr txBox="1"/>
          <p:nvPr/>
        </p:nvSpPr>
        <p:spPr>
          <a:xfrm>
            <a:off x="9912424" y="5444053"/>
            <a:ext cx="201622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600" b="1" dirty="0">
                <a:latin typeface="Arial" pitchFamily="34" charset="0"/>
                <a:cs typeface="Arial" pitchFamily="34" charset="0"/>
              </a:rPr>
              <a:t>MEDICAP</a:t>
            </a:r>
            <a:endParaRPr lang="fr-FR" sz="26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Image 7" descr="Logo HI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8112224" y="5420146"/>
            <a:ext cx="1584175" cy="63230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8500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927649" y="620688"/>
            <a:ext cx="5867159" cy="716658"/>
          </a:xfrm>
        </p:spPr>
        <p:txBody>
          <a:bodyPr>
            <a:normAutofit/>
          </a:bodyPr>
          <a:lstStyle/>
          <a:p>
            <a:r>
              <a:rPr lang="fr-FR" sz="4000" dirty="0">
                <a:solidFill>
                  <a:srgbClr val="EE5708"/>
                </a:solidFill>
              </a:rPr>
              <a:t>Le cadre de l’étude</a:t>
            </a:r>
            <a:endParaRPr lang="fr-FR" sz="4000" dirty="0">
              <a:solidFill>
                <a:srgbClr val="EE5708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15680" y="1844824"/>
            <a:ext cx="6552728" cy="432048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Le public concerné par l’état des lieux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Les établissements visités durant l’étude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Les partenaires institutionnels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Les partenaires financiers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Les partenaires techniques</a:t>
            </a:r>
          </a:p>
          <a:p>
            <a:endParaRPr lang="fr-FR" sz="2200" dirty="0"/>
          </a:p>
          <a:p>
            <a:endParaRPr lang="fr-FR" sz="22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8500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11624" y="764704"/>
            <a:ext cx="4248472" cy="720080"/>
          </a:xfrm>
        </p:spPr>
        <p:txBody>
          <a:bodyPr>
            <a:normAutofit/>
          </a:bodyPr>
          <a:lstStyle/>
          <a:p>
            <a:r>
              <a:rPr lang="fr-FR" sz="4000" dirty="0">
                <a:solidFill>
                  <a:srgbClr val="EE5708"/>
                </a:solidFill>
              </a:rPr>
              <a:t> Les objectifs</a:t>
            </a:r>
            <a:endParaRPr lang="fr-FR" sz="4000" dirty="0">
              <a:solidFill>
                <a:srgbClr val="EE5708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711624" y="1844824"/>
            <a:ext cx="9217024" cy="432511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solidFill>
                  <a:schemeClr val="tx1"/>
                </a:solidFill>
              </a:rPr>
              <a:t>Comprendre les conditions de détention des mineurs et les dynamiques de réinsertion sociale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sz="8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solidFill>
                  <a:schemeClr val="tx1"/>
                </a:solidFill>
              </a:rPr>
              <a:t>Comprendre les relations entre Administration Pénitentiaire et intervenants de la société civile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sz="8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solidFill>
                  <a:schemeClr val="tx1"/>
                </a:solidFill>
              </a:rPr>
              <a:t>Comprendre la pratique de la justice </a:t>
            </a:r>
            <a:r>
              <a:rPr lang="fr-FR" sz="2400" dirty="0" smtClean="0">
                <a:solidFill>
                  <a:schemeClr val="tx1"/>
                </a:solidFill>
              </a:rPr>
              <a:t>pénale des </a:t>
            </a:r>
            <a:r>
              <a:rPr lang="fr-FR" sz="2400" dirty="0">
                <a:solidFill>
                  <a:schemeClr val="tx1"/>
                </a:solidFill>
              </a:rPr>
              <a:t>mineurs au niveau local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sz="8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solidFill>
                  <a:schemeClr val="tx1"/>
                </a:solidFill>
              </a:rPr>
              <a:t>Identifier des éventuelles atteintes aux Droits de l’enfant / Droits de l’homme</a:t>
            </a:r>
            <a:endParaRPr lang="fr-FR" sz="2400" dirty="0">
              <a:solidFill>
                <a:schemeClr val="tx1"/>
              </a:solidFill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7624" y="93849"/>
            <a:ext cx="2601024" cy="173211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9200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72543" y="620688"/>
            <a:ext cx="4680520" cy="792088"/>
          </a:xfrm>
        </p:spPr>
        <p:txBody>
          <a:bodyPr>
            <a:normAutofit/>
          </a:bodyPr>
          <a:lstStyle/>
          <a:p>
            <a:r>
              <a:rPr lang="fr-FR" sz="4000" dirty="0">
                <a:solidFill>
                  <a:srgbClr val="EE5708"/>
                </a:solidFill>
              </a:rPr>
              <a:t>La méthodologie </a:t>
            </a:r>
            <a:endParaRPr lang="fr-FR" sz="4000" dirty="0">
              <a:solidFill>
                <a:srgbClr val="EE5708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5640" y="1700808"/>
            <a:ext cx="9217024" cy="4824536"/>
          </a:xfrm>
        </p:spPr>
        <p:txBody>
          <a:bodyPr>
            <a:normAutofit/>
          </a:bodyPr>
          <a:lstStyle/>
          <a:p>
            <a:pPr>
              <a:buNone/>
            </a:pPr>
            <a:endParaRPr lang="fr-FR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solidFill>
                  <a:schemeClr val="tx1"/>
                </a:solidFill>
              </a:rPr>
              <a:t> Visite minutieuse de l’établissement pénitentiaire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solidFill>
                  <a:schemeClr val="tx1"/>
                </a:solidFill>
              </a:rPr>
              <a:t> Entretien avec les intervenants du </a:t>
            </a:r>
            <a:r>
              <a:rPr lang="fr-FR" sz="2400" dirty="0" smtClean="0">
                <a:solidFill>
                  <a:schemeClr val="tx1"/>
                </a:solidFill>
              </a:rPr>
              <a:t>milieu carcéral </a:t>
            </a:r>
            <a:r>
              <a:rPr lang="fr-FR" sz="2400" dirty="0">
                <a:solidFill>
                  <a:schemeClr val="tx1"/>
                </a:solidFill>
              </a:rPr>
              <a:t>(administration et société civile)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solidFill>
                  <a:schemeClr val="tx1"/>
                </a:solidFill>
              </a:rPr>
              <a:t> Entretien avec les mineurs en </a:t>
            </a:r>
            <a:r>
              <a:rPr lang="fr-FR" sz="2400" dirty="0" smtClean="0">
                <a:solidFill>
                  <a:schemeClr val="tx1"/>
                </a:solidFill>
              </a:rPr>
              <a:t>détention </a:t>
            </a:r>
            <a:r>
              <a:rPr lang="fr-FR" sz="2400" dirty="0">
                <a:solidFill>
                  <a:schemeClr val="tx1"/>
                </a:solidFill>
              </a:rPr>
              <a:t>(filles et garçons)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solidFill>
                  <a:schemeClr val="tx1"/>
                </a:solidFill>
              </a:rPr>
              <a:t> Entretien avec le juges des enfants</a:t>
            </a:r>
            <a:endParaRPr lang="fr-FR" sz="2400" dirty="0">
              <a:solidFill>
                <a:schemeClr val="tx1"/>
              </a:solidFill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3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94" r="6991" b="12893"/>
          <a:stretch/>
        </p:blipFill>
        <p:spPr>
          <a:xfrm>
            <a:off x="9120336" y="116631"/>
            <a:ext cx="2376264" cy="157645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90000">
              <a:schemeClr val="bg2">
                <a:tint val="90000"/>
                <a:lumMod val="120000"/>
                <a:alpha val="53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04186" y="522002"/>
            <a:ext cx="8229600" cy="936104"/>
          </a:xfrm>
        </p:spPr>
        <p:txBody>
          <a:bodyPr>
            <a:normAutofit/>
          </a:bodyPr>
          <a:lstStyle/>
          <a:p>
            <a:r>
              <a:rPr lang="fr-FR" sz="4000" dirty="0">
                <a:solidFill>
                  <a:srgbClr val="EE5708"/>
                </a:solidFill>
              </a:rPr>
              <a:t>La réalité en chiffres </a:t>
            </a:r>
            <a:r>
              <a:rPr lang="fr-FR" sz="4000" b="1" dirty="0">
                <a:solidFill>
                  <a:srgbClr val="EE5708"/>
                </a:solidFill>
              </a:rPr>
              <a:t>*</a:t>
            </a:r>
            <a:endParaRPr lang="fr-FR" sz="4000" b="1" dirty="0">
              <a:solidFill>
                <a:srgbClr val="EE5708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495600" y="1556792"/>
            <a:ext cx="9505056" cy="4248472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fr-FR" sz="1600" b="1" dirty="0" smtClean="0">
                <a:solidFill>
                  <a:srgbClr val="EE5708"/>
                </a:solidFill>
              </a:rPr>
              <a:t>Il </a:t>
            </a:r>
            <a:r>
              <a:rPr lang="fr-FR" sz="1600" b="1" dirty="0" smtClean="0">
                <a:solidFill>
                  <a:srgbClr val="EE5708"/>
                </a:solidFill>
              </a:rPr>
              <a:t>y a.... Mineurs en détention à Madagascar en 2014 soit environ ... % de la globalité des détenus. </a:t>
            </a:r>
            <a:endParaRPr lang="fr-FR" sz="100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sz="2200" b="1" dirty="0">
                <a:solidFill>
                  <a:srgbClr val="EE5708"/>
                </a:solidFill>
              </a:rPr>
              <a:t>%</a:t>
            </a:r>
            <a:r>
              <a:rPr lang="fr-FR" sz="2200" dirty="0" smtClean="0">
                <a:solidFill>
                  <a:srgbClr val="FF0000"/>
                </a:solidFill>
              </a:rPr>
              <a:t> </a:t>
            </a:r>
            <a:r>
              <a:rPr lang="fr-FR" sz="2200" dirty="0" smtClean="0">
                <a:solidFill>
                  <a:schemeClr val="tx1"/>
                </a:solidFill>
              </a:rPr>
              <a:t>des Maisons Centrales ne disposent pas d’un quartier réservé aux mineurs garçons</a:t>
            </a:r>
          </a:p>
          <a:p>
            <a:pPr>
              <a:buNone/>
            </a:pPr>
            <a:endParaRPr lang="fr-FR" sz="100" dirty="0"/>
          </a:p>
          <a:p>
            <a:pPr>
              <a:buNone/>
            </a:pPr>
            <a:r>
              <a:rPr lang="fr-FR" sz="2200" dirty="0" smtClean="0">
                <a:solidFill>
                  <a:srgbClr val="FF0000"/>
                </a:solidFill>
              </a:rPr>
              <a:t> </a:t>
            </a:r>
            <a:r>
              <a:rPr lang="fr-FR" sz="2200" b="1" dirty="0">
                <a:solidFill>
                  <a:srgbClr val="EE5708"/>
                </a:solidFill>
              </a:rPr>
              <a:t>%</a:t>
            </a:r>
            <a:r>
              <a:rPr lang="fr-FR" sz="2200" dirty="0" smtClean="0">
                <a:solidFill>
                  <a:srgbClr val="FF0000"/>
                </a:solidFill>
              </a:rPr>
              <a:t> </a:t>
            </a:r>
            <a:r>
              <a:rPr lang="fr-FR" sz="2200" dirty="0" smtClean="0">
                <a:solidFill>
                  <a:schemeClr val="tx1"/>
                </a:solidFill>
              </a:rPr>
              <a:t>des mineurs en détention ne sont pas séparés des majeurs</a:t>
            </a:r>
          </a:p>
          <a:p>
            <a:pPr>
              <a:buNone/>
            </a:pPr>
            <a:endParaRPr lang="fr-FR" sz="100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fr-FR" sz="2200" b="1" dirty="0">
                <a:solidFill>
                  <a:srgbClr val="EE5708"/>
                </a:solidFill>
              </a:rPr>
              <a:t>13 % </a:t>
            </a:r>
            <a:r>
              <a:rPr lang="fr-FR" sz="2200" dirty="0" smtClean="0">
                <a:solidFill>
                  <a:schemeClr val="tx1"/>
                </a:solidFill>
              </a:rPr>
              <a:t>des mineurs en détention dorment dans le même dortoir que des majeurs</a:t>
            </a:r>
          </a:p>
          <a:p>
            <a:pPr>
              <a:buNone/>
            </a:pPr>
            <a:endParaRPr lang="fr-FR" sz="100" dirty="0"/>
          </a:p>
          <a:p>
            <a:pPr>
              <a:buNone/>
            </a:pPr>
            <a:r>
              <a:rPr lang="fr-FR" sz="2200" b="1" dirty="0">
                <a:solidFill>
                  <a:srgbClr val="EE5708"/>
                </a:solidFill>
              </a:rPr>
              <a:t>76 % </a:t>
            </a:r>
            <a:r>
              <a:rPr lang="fr-FR" sz="2200" dirty="0" smtClean="0">
                <a:solidFill>
                  <a:schemeClr val="tx1"/>
                </a:solidFill>
              </a:rPr>
              <a:t>des mineurs détenus en attente de jugement (prévenus) sur </a:t>
            </a:r>
            <a:r>
              <a:rPr lang="fr-FR" sz="2200" dirty="0" smtClean="0">
                <a:solidFill>
                  <a:schemeClr val="tx1"/>
                </a:solidFill>
              </a:rPr>
              <a:t>    l’ensemble </a:t>
            </a:r>
            <a:r>
              <a:rPr lang="fr-FR" sz="2200" dirty="0" smtClean="0">
                <a:solidFill>
                  <a:schemeClr val="tx1"/>
                </a:solidFill>
              </a:rPr>
              <a:t>des mineurs en </a:t>
            </a:r>
            <a:r>
              <a:rPr lang="fr-FR" sz="2200" dirty="0" smtClean="0">
                <a:solidFill>
                  <a:schemeClr val="tx1"/>
                </a:solidFill>
              </a:rPr>
              <a:t>détention</a:t>
            </a:r>
          </a:p>
          <a:p>
            <a:pPr>
              <a:buNone/>
            </a:pPr>
            <a:endParaRPr lang="fr-FR" sz="100" dirty="0"/>
          </a:p>
          <a:p>
            <a:pPr>
              <a:buNone/>
            </a:pPr>
            <a:r>
              <a:rPr lang="fr-FR" sz="2200" b="1" dirty="0">
                <a:solidFill>
                  <a:srgbClr val="EE5708"/>
                </a:solidFill>
              </a:rPr>
              <a:t>5 % </a:t>
            </a:r>
            <a:r>
              <a:rPr lang="fr-FR" sz="2200" dirty="0" smtClean="0">
                <a:solidFill>
                  <a:schemeClr val="tx1"/>
                </a:solidFill>
              </a:rPr>
              <a:t>des mineurs en détention sont de sexe féminin</a:t>
            </a:r>
          </a:p>
          <a:p>
            <a:pPr>
              <a:buNone/>
            </a:pPr>
            <a:endParaRPr lang="fr-FR" sz="100" dirty="0"/>
          </a:p>
        </p:txBody>
      </p:sp>
      <p:sp>
        <p:nvSpPr>
          <p:cNvPr id="4" name="ZoneTexte 3"/>
          <p:cNvSpPr txBox="1"/>
          <p:nvPr/>
        </p:nvSpPr>
        <p:spPr>
          <a:xfrm>
            <a:off x="1271464" y="6290156"/>
            <a:ext cx="11089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/>
              <a:t>*  Données issues des constations recueillies durant l’état des lieux de Grandir Dignement  Décembre 2013 – Novembre 2014</a:t>
            </a:r>
          </a:p>
          <a:p>
            <a:endParaRPr lang="fr-FR" sz="1400" b="1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692" r="8080" b="4865"/>
          <a:stretch/>
        </p:blipFill>
        <p:spPr>
          <a:xfrm>
            <a:off x="9967958" y="116632"/>
            <a:ext cx="1672658" cy="1368152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8500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999656" y="404664"/>
            <a:ext cx="9192344" cy="1296144"/>
          </a:xfrm>
        </p:spPr>
        <p:txBody>
          <a:bodyPr>
            <a:noAutofit/>
          </a:bodyPr>
          <a:lstStyle/>
          <a:p>
            <a:r>
              <a:rPr lang="fr-FR" sz="4000" dirty="0" smtClean="0">
                <a:solidFill>
                  <a:srgbClr val="EE5708"/>
                </a:solidFill>
              </a:rPr>
              <a:t>Principales problématiques propres au public des mineurs en détention</a:t>
            </a:r>
            <a:endParaRPr lang="fr-FR" sz="4000" dirty="0">
              <a:solidFill>
                <a:srgbClr val="EE5708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99656" y="1700808"/>
            <a:ext cx="8712968" cy="408164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solidFill>
                  <a:schemeClr val="tx1"/>
                </a:solidFill>
              </a:rPr>
              <a:t>Non-séparation entre détenus mineurs et majeurs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solidFill>
                  <a:schemeClr val="tx1"/>
                </a:solidFill>
              </a:rPr>
              <a:t>Absence de visites familiales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solidFill>
                  <a:schemeClr val="tx1"/>
                </a:solidFill>
              </a:rPr>
              <a:t>Absence de dispositifs post-carcéral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solidFill>
                  <a:schemeClr val="tx1"/>
                </a:solidFill>
              </a:rPr>
              <a:t>Méconnaissance de leurs propres droits</a:t>
            </a:r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5000"/>
                    </a14:imgEffect>
                    <a14:imgEffect>
                      <a14:colorTemperature colorTemp="6135"/>
                    </a14:imgEffect>
                    <a14:imgEffect>
                      <a14:saturation sat="0"/>
                    </a14:imgEffect>
                    <a14:imgEffect>
                      <a14:brightnessContrast bright="15000" contrast="-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578" t="8579" r="5624" b="8483"/>
          <a:stretch/>
        </p:blipFill>
        <p:spPr>
          <a:xfrm>
            <a:off x="9264352" y="2708920"/>
            <a:ext cx="2681678" cy="2592288"/>
          </a:xfrm>
          <a:prstGeom prst="rect">
            <a:avLst/>
          </a:prstGeom>
          <a:effectLst>
            <a:outerShdw dist="2438400" sx="1000" sy="1000" algn="ctr" rotWithShape="0">
              <a:srgbClr val="000000"/>
            </a:outerShdw>
            <a:softEdge rad="0"/>
          </a:effec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8500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83632" y="692696"/>
            <a:ext cx="9145016" cy="792088"/>
          </a:xfrm>
        </p:spPr>
        <p:txBody>
          <a:bodyPr>
            <a:noAutofit/>
          </a:bodyPr>
          <a:lstStyle/>
          <a:p>
            <a:r>
              <a:rPr lang="fr-FR" dirty="0">
                <a:solidFill>
                  <a:srgbClr val="EE5708"/>
                </a:solidFill>
              </a:rPr>
              <a:t>1) Séparation entre mineurs et majeurs</a:t>
            </a:r>
            <a:endParaRPr lang="fr-FR" dirty="0">
              <a:solidFill>
                <a:srgbClr val="EE5708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39616" y="1700808"/>
            <a:ext cx="8980312" cy="4320480"/>
          </a:xfrm>
        </p:spPr>
        <p:txBody>
          <a:bodyPr>
            <a:noAutofit/>
          </a:bodyPr>
          <a:lstStyle/>
          <a:p>
            <a:pPr marL="566928" indent="-457200">
              <a:buFont typeface="Courier New" panose="02070309020205020404" pitchFamily="49" charset="0"/>
              <a:buChar char="o"/>
            </a:pPr>
            <a:r>
              <a:rPr lang="fr-FR" sz="2400" dirty="0" smtClean="0">
                <a:solidFill>
                  <a:schemeClr val="tx1"/>
                </a:solidFill>
              </a:rPr>
              <a:t>Différents </a:t>
            </a:r>
            <a:r>
              <a:rPr lang="fr-FR" sz="2400" dirty="0">
                <a:solidFill>
                  <a:schemeClr val="tx1"/>
                </a:solidFill>
              </a:rPr>
              <a:t>degrés de </a:t>
            </a:r>
            <a:r>
              <a:rPr lang="fr-FR" sz="2400" dirty="0" smtClean="0">
                <a:solidFill>
                  <a:schemeClr val="tx1"/>
                </a:solidFill>
              </a:rPr>
              <a:t>séparation</a:t>
            </a:r>
          </a:p>
          <a:p>
            <a:pPr marL="566928" indent="-457200">
              <a:buFont typeface="Courier New" panose="02070309020205020404" pitchFamily="49" charset="0"/>
              <a:buChar char="o"/>
            </a:pPr>
            <a:endParaRPr lang="fr-FR" sz="1200" dirty="0">
              <a:solidFill>
                <a:schemeClr val="tx1"/>
              </a:solidFill>
            </a:endParaRPr>
          </a:p>
          <a:p>
            <a:pPr marL="566928" indent="-457200">
              <a:buFont typeface="Courier New" panose="02070309020205020404" pitchFamily="49" charset="0"/>
              <a:buChar char="o"/>
            </a:pPr>
            <a:r>
              <a:rPr lang="fr-FR" sz="2400" dirty="0" smtClean="0">
                <a:solidFill>
                  <a:schemeClr val="tx1"/>
                </a:solidFill>
              </a:rPr>
              <a:t>Filles </a:t>
            </a:r>
            <a:r>
              <a:rPr lang="fr-FR" sz="2400" dirty="0">
                <a:solidFill>
                  <a:schemeClr val="tx1"/>
                </a:solidFill>
              </a:rPr>
              <a:t>détenues jamais séparées des </a:t>
            </a:r>
            <a:r>
              <a:rPr lang="fr-FR" sz="2400" dirty="0" smtClean="0">
                <a:solidFill>
                  <a:schemeClr val="tx1"/>
                </a:solidFill>
              </a:rPr>
              <a:t>femmes</a:t>
            </a:r>
          </a:p>
          <a:p>
            <a:pPr marL="566928" indent="-457200">
              <a:buFont typeface="Courier New" panose="02070309020205020404" pitchFamily="49" charset="0"/>
              <a:buChar char="o"/>
            </a:pPr>
            <a:endParaRPr lang="fr-FR" sz="1200" dirty="0">
              <a:solidFill>
                <a:schemeClr val="tx1"/>
              </a:solidFill>
            </a:endParaRPr>
          </a:p>
          <a:p>
            <a:pPr marL="566928" indent="-457200">
              <a:buFont typeface="Courier New" panose="02070309020205020404" pitchFamily="49" charset="0"/>
              <a:buChar char="o"/>
            </a:pPr>
            <a:r>
              <a:rPr lang="fr-FR" sz="2400" dirty="0" smtClean="0">
                <a:solidFill>
                  <a:schemeClr val="tx1"/>
                </a:solidFill>
              </a:rPr>
              <a:t>Difficulté </a:t>
            </a:r>
            <a:r>
              <a:rPr lang="fr-FR" sz="2400" dirty="0">
                <a:solidFill>
                  <a:schemeClr val="tx1"/>
                </a:solidFill>
              </a:rPr>
              <a:t>à distinguer mineurs et </a:t>
            </a:r>
            <a:r>
              <a:rPr lang="fr-FR" sz="2400" dirty="0" smtClean="0">
                <a:solidFill>
                  <a:schemeClr val="tx1"/>
                </a:solidFill>
              </a:rPr>
              <a:t>majeurs</a:t>
            </a:r>
          </a:p>
          <a:p>
            <a:pPr marL="566928" indent="-457200">
              <a:buFont typeface="Courier New" panose="02070309020205020404" pitchFamily="49" charset="0"/>
              <a:buChar char="o"/>
            </a:pPr>
            <a:endParaRPr lang="fr-FR" sz="1200" dirty="0">
              <a:solidFill>
                <a:schemeClr val="tx1"/>
              </a:solidFill>
            </a:endParaRPr>
          </a:p>
          <a:p>
            <a:pPr marL="566928" indent="-457200">
              <a:buFont typeface="Courier New" panose="02070309020205020404" pitchFamily="49" charset="0"/>
              <a:buChar char="o"/>
            </a:pPr>
            <a:r>
              <a:rPr lang="fr-FR" sz="2400" dirty="0" smtClean="0">
                <a:solidFill>
                  <a:schemeClr val="tx1"/>
                </a:solidFill>
              </a:rPr>
              <a:t>Risques </a:t>
            </a:r>
            <a:r>
              <a:rPr lang="fr-FR" sz="2400" dirty="0">
                <a:solidFill>
                  <a:schemeClr val="tx1"/>
                </a:solidFill>
              </a:rPr>
              <a:t>de violences sur les </a:t>
            </a:r>
            <a:r>
              <a:rPr lang="fr-FR" sz="2400" dirty="0" smtClean="0">
                <a:solidFill>
                  <a:schemeClr val="tx1"/>
                </a:solidFill>
              </a:rPr>
              <a:t>mineurs</a:t>
            </a:r>
          </a:p>
          <a:p>
            <a:pPr marL="566928" indent="-457200">
              <a:buFont typeface="Courier New" panose="02070309020205020404" pitchFamily="49" charset="0"/>
              <a:buChar char="o"/>
            </a:pPr>
            <a:endParaRPr lang="fr-FR" sz="1200" dirty="0">
              <a:solidFill>
                <a:schemeClr val="tx1"/>
              </a:solidFill>
            </a:endParaRPr>
          </a:p>
          <a:p>
            <a:pPr marL="566928" indent="-457200">
              <a:buFont typeface="Courier New" panose="02070309020205020404" pitchFamily="49" charset="0"/>
              <a:buChar char="o"/>
            </a:pPr>
            <a:r>
              <a:rPr lang="fr-FR" sz="2400" dirty="0" smtClean="0">
                <a:solidFill>
                  <a:schemeClr val="tx1"/>
                </a:solidFill>
              </a:rPr>
              <a:t>Influence </a:t>
            </a:r>
            <a:r>
              <a:rPr lang="fr-FR" sz="2400" dirty="0">
                <a:solidFill>
                  <a:schemeClr val="tx1"/>
                </a:solidFill>
              </a:rPr>
              <a:t>négative entre codétenus majeurs et mineurs/ absence d’accompagnement </a:t>
            </a:r>
            <a:endParaRPr lang="fr-FR" sz="2400" dirty="0">
              <a:solidFill>
                <a:schemeClr val="tx1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8500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71664" y="692696"/>
            <a:ext cx="7992888" cy="648072"/>
          </a:xfrm>
        </p:spPr>
        <p:txBody>
          <a:bodyPr>
            <a:noAutofit/>
          </a:bodyPr>
          <a:lstStyle/>
          <a:p>
            <a:r>
              <a:rPr lang="fr-FR" dirty="0">
                <a:solidFill>
                  <a:srgbClr val="EE5708"/>
                </a:solidFill>
              </a:rPr>
              <a:t>2) Absence de visites familiales</a:t>
            </a:r>
            <a:endParaRPr lang="fr-FR" dirty="0">
              <a:solidFill>
                <a:srgbClr val="EE5708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71664" y="1700808"/>
            <a:ext cx="8712968" cy="4752528"/>
          </a:xfrm>
        </p:spPr>
        <p:txBody>
          <a:bodyPr>
            <a:no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fr-FR" sz="2400" dirty="0">
                <a:solidFill>
                  <a:schemeClr val="tx1"/>
                </a:solidFill>
              </a:rPr>
              <a:t>L’importance de la famille en vue de la réinsertion sociale du mineur</a:t>
            </a:r>
          </a:p>
          <a:p>
            <a:pPr>
              <a:buFont typeface="Courier New" panose="02070309020205020404" pitchFamily="49" charset="0"/>
              <a:buChar char="o"/>
            </a:pPr>
            <a:endParaRPr lang="fr-FR" sz="1200" dirty="0">
              <a:solidFill>
                <a:schemeClr val="tx1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fr-FR" sz="2400" dirty="0">
                <a:solidFill>
                  <a:schemeClr val="tx1"/>
                </a:solidFill>
              </a:rPr>
              <a:t>La présence de la famille comme vecteur de lutte contre la détresse psychologique</a:t>
            </a:r>
          </a:p>
          <a:p>
            <a:pPr>
              <a:buFont typeface="Courier New" panose="02070309020205020404" pitchFamily="49" charset="0"/>
              <a:buChar char="o"/>
            </a:pPr>
            <a:endParaRPr lang="fr-FR" sz="1200" dirty="0">
              <a:solidFill>
                <a:schemeClr val="tx1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fr-FR" sz="2400" dirty="0">
                <a:solidFill>
                  <a:schemeClr val="tx1"/>
                </a:solidFill>
              </a:rPr>
              <a:t>Lien entre absence de visites familiales et malnutrition</a:t>
            </a:r>
          </a:p>
          <a:p>
            <a:pPr>
              <a:buFont typeface="Courier New" panose="02070309020205020404" pitchFamily="49" charset="0"/>
              <a:buChar char="o"/>
            </a:pPr>
            <a:endParaRPr lang="fr-FR" sz="1200" dirty="0">
              <a:solidFill>
                <a:schemeClr val="tx1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fr-FR" sz="2400" dirty="0">
                <a:solidFill>
                  <a:schemeClr val="tx1"/>
                </a:solidFill>
              </a:rPr>
              <a:t>Famille non informée de la situation du mineur placé en détention</a:t>
            </a:r>
          </a:p>
          <a:p>
            <a:endParaRPr lang="fr-FR" sz="2400" dirty="0" smtClean="0"/>
          </a:p>
          <a:p>
            <a:endParaRPr lang="fr-FR" sz="2400" dirty="0" smtClean="0"/>
          </a:p>
          <a:p>
            <a:endParaRPr lang="fr-FR" sz="2400" dirty="0" smtClean="0"/>
          </a:p>
          <a:p>
            <a:endParaRPr lang="fr-FR" sz="24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8500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71664" y="624110"/>
            <a:ext cx="9120335" cy="788666"/>
          </a:xfrm>
        </p:spPr>
        <p:txBody>
          <a:bodyPr>
            <a:noAutofit/>
          </a:bodyPr>
          <a:lstStyle/>
          <a:p>
            <a:r>
              <a:rPr lang="fr-FR" dirty="0">
                <a:solidFill>
                  <a:srgbClr val="EE5708"/>
                </a:solidFill>
              </a:rPr>
              <a:t>3) Absence de dispositifs post-carcéral</a:t>
            </a:r>
            <a:endParaRPr lang="fr-FR" dirty="0">
              <a:solidFill>
                <a:srgbClr val="EE5708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71664" y="1412776"/>
            <a:ext cx="8856983" cy="3777622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endParaRPr lang="fr-FR" sz="2400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fr-FR" sz="2400" dirty="0" smtClean="0">
                <a:solidFill>
                  <a:schemeClr val="tx1"/>
                </a:solidFill>
              </a:rPr>
              <a:t>Un contexte propice à la récidive délinquante</a:t>
            </a:r>
          </a:p>
          <a:p>
            <a:pPr>
              <a:buFont typeface="Courier New" panose="02070309020205020404" pitchFamily="49" charset="0"/>
              <a:buChar char="o"/>
            </a:pPr>
            <a:endParaRPr lang="fr-FR" sz="2400" dirty="0" smtClean="0">
              <a:solidFill>
                <a:schemeClr val="tx1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fr-FR" sz="2400" dirty="0" smtClean="0">
                <a:solidFill>
                  <a:schemeClr val="tx1"/>
                </a:solidFill>
              </a:rPr>
              <a:t>Les risques de rejet de la famille favorisant l’enlisement dans la précarité</a:t>
            </a:r>
          </a:p>
          <a:p>
            <a:pPr>
              <a:buFont typeface="Courier New" panose="02070309020205020404" pitchFamily="49" charset="0"/>
              <a:buChar char="o"/>
            </a:pPr>
            <a:endParaRPr lang="fr-FR" sz="2400" dirty="0" smtClean="0">
              <a:solidFill>
                <a:schemeClr val="tx1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fr-FR" sz="2400" dirty="0" smtClean="0">
                <a:solidFill>
                  <a:schemeClr val="tx1"/>
                </a:solidFill>
              </a:rPr>
              <a:t>La détention devient une simple punition sans possibilité d’évolution</a:t>
            </a:r>
          </a:p>
          <a:p>
            <a:pPr>
              <a:buFont typeface="Courier New" panose="02070309020205020404" pitchFamily="49" charset="0"/>
              <a:buChar char="o"/>
            </a:pPr>
            <a:endParaRPr lang="fr-FR" sz="2400" dirty="0" smtClean="0"/>
          </a:p>
          <a:p>
            <a:pPr>
              <a:buFont typeface="Courier New" panose="02070309020205020404" pitchFamily="49" charset="0"/>
              <a:buChar char="o"/>
            </a:pPr>
            <a:endParaRPr lang="fr-FR" sz="2400" dirty="0" smtClean="0"/>
          </a:p>
          <a:p>
            <a:pPr>
              <a:buFont typeface="Courier New" panose="02070309020205020404" pitchFamily="49" charset="0"/>
              <a:buChar char="o"/>
            </a:pPr>
            <a:endParaRPr lang="fr-FR" sz="2400" dirty="0" smtClean="0"/>
          </a:p>
          <a:p>
            <a:pPr>
              <a:buFont typeface="Courier New" panose="02070309020205020404" pitchFamily="49" charset="0"/>
              <a:buChar char="o"/>
            </a:pPr>
            <a:endParaRPr lang="fr-FR" sz="24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rin">
  <a:themeElements>
    <a:clrScheme name="Brin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erre de lai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Override1.xml><?xml version="1.0" encoding="utf-8"?>
<a:themeOverride xmlns:a="http://schemas.openxmlformats.org/drawingml/2006/main">
  <a:clrScheme name="Brin">
    <a:dk1>
      <a:sysClr val="windowText" lastClr="000000"/>
    </a:dk1>
    <a:lt1>
      <a:sysClr val="window" lastClr="FFFFFF"/>
    </a:lt1>
    <a:dk2>
      <a:srgbClr val="2E5369"/>
    </a:dk2>
    <a:lt2>
      <a:srgbClr val="CFE2E7"/>
    </a:lt2>
    <a:accent1>
      <a:srgbClr val="353535"/>
    </a:accent1>
    <a:accent2>
      <a:srgbClr val="31B4E6"/>
    </a:accent2>
    <a:accent3>
      <a:srgbClr val="265991"/>
    </a:accent3>
    <a:accent4>
      <a:srgbClr val="7E40CC"/>
    </a:accent4>
    <a:accent5>
      <a:srgbClr val="B927E9"/>
    </a:accent5>
    <a:accent6>
      <a:srgbClr val="E833BF"/>
    </a:accent6>
    <a:hlink>
      <a:srgbClr val="2DA0F1"/>
    </a:hlink>
    <a:folHlink>
      <a:srgbClr val="7ED1E6"/>
    </a:folHlink>
  </a:clrScheme>
</a:themeOverride>
</file>

<file path=ppt/theme/themeOverride10.xml><?xml version="1.0" encoding="utf-8"?>
<a:themeOverride xmlns:a="http://schemas.openxmlformats.org/drawingml/2006/main">
  <a:clrScheme name="Brin">
    <a:dk1>
      <a:sysClr val="windowText" lastClr="000000"/>
    </a:dk1>
    <a:lt1>
      <a:sysClr val="window" lastClr="FFFFFF"/>
    </a:lt1>
    <a:dk2>
      <a:srgbClr val="2E5369"/>
    </a:dk2>
    <a:lt2>
      <a:srgbClr val="CFE2E7"/>
    </a:lt2>
    <a:accent1>
      <a:srgbClr val="353535"/>
    </a:accent1>
    <a:accent2>
      <a:srgbClr val="31B4E6"/>
    </a:accent2>
    <a:accent3>
      <a:srgbClr val="265991"/>
    </a:accent3>
    <a:accent4>
      <a:srgbClr val="7E40CC"/>
    </a:accent4>
    <a:accent5>
      <a:srgbClr val="B927E9"/>
    </a:accent5>
    <a:accent6>
      <a:srgbClr val="E833BF"/>
    </a:accent6>
    <a:hlink>
      <a:srgbClr val="2DA0F1"/>
    </a:hlink>
    <a:folHlink>
      <a:srgbClr val="7ED1E6"/>
    </a:folHlink>
  </a:clrScheme>
</a:themeOverride>
</file>

<file path=ppt/theme/themeOverride11.xml><?xml version="1.0" encoding="utf-8"?>
<a:themeOverride xmlns:a="http://schemas.openxmlformats.org/drawingml/2006/main">
  <a:clrScheme name="Brin">
    <a:dk1>
      <a:sysClr val="windowText" lastClr="000000"/>
    </a:dk1>
    <a:lt1>
      <a:sysClr val="window" lastClr="FFFFFF"/>
    </a:lt1>
    <a:dk2>
      <a:srgbClr val="2E5369"/>
    </a:dk2>
    <a:lt2>
      <a:srgbClr val="CFE2E7"/>
    </a:lt2>
    <a:accent1>
      <a:srgbClr val="353535"/>
    </a:accent1>
    <a:accent2>
      <a:srgbClr val="31B4E6"/>
    </a:accent2>
    <a:accent3>
      <a:srgbClr val="265991"/>
    </a:accent3>
    <a:accent4>
      <a:srgbClr val="7E40CC"/>
    </a:accent4>
    <a:accent5>
      <a:srgbClr val="B927E9"/>
    </a:accent5>
    <a:accent6>
      <a:srgbClr val="E833BF"/>
    </a:accent6>
    <a:hlink>
      <a:srgbClr val="2DA0F1"/>
    </a:hlink>
    <a:folHlink>
      <a:srgbClr val="7ED1E6"/>
    </a:folHlink>
  </a:clrScheme>
</a:themeOverride>
</file>

<file path=ppt/theme/themeOverride12.xml><?xml version="1.0" encoding="utf-8"?>
<a:themeOverride xmlns:a="http://schemas.openxmlformats.org/drawingml/2006/main">
  <a:clrScheme name="Brin">
    <a:dk1>
      <a:sysClr val="windowText" lastClr="000000"/>
    </a:dk1>
    <a:lt1>
      <a:sysClr val="window" lastClr="FFFFFF"/>
    </a:lt1>
    <a:dk2>
      <a:srgbClr val="2E5369"/>
    </a:dk2>
    <a:lt2>
      <a:srgbClr val="CFE2E7"/>
    </a:lt2>
    <a:accent1>
      <a:srgbClr val="353535"/>
    </a:accent1>
    <a:accent2>
      <a:srgbClr val="31B4E6"/>
    </a:accent2>
    <a:accent3>
      <a:srgbClr val="265991"/>
    </a:accent3>
    <a:accent4>
      <a:srgbClr val="7E40CC"/>
    </a:accent4>
    <a:accent5>
      <a:srgbClr val="B927E9"/>
    </a:accent5>
    <a:accent6>
      <a:srgbClr val="E833BF"/>
    </a:accent6>
    <a:hlink>
      <a:srgbClr val="2DA0F1"/>
    </a:hlink>
    <a:folHlink>
      <a:srgbClr val="7ED1E6"/>
    </a:folHlink>
  </a:clrScheme>
</a:themeOverride>
</file>

<file path=ppt/theme/themeOverride13.xml><?xml version="1.0" encoding="utf-8"?>
<a:themeOverride xmlns:a="http://schemas.openxmlformats.org/drawingml/2006/main">
  <a:clrScheme name="Brin">
    <a:dk1>
      <a:sysClr val="windowText" lastClr="000000"/>
    </a:dk1>
    <a:lt1>
      <a:sysClr val="window" lastClr="FFFFFF"/>
    </a:lt1>
    <a:dk2>
      <a:srgbClr val="2E5369"/>
    </a:dk2>
    <a:lt2>
      <a:srgbClr val="CFE2E7"/>
    </a:lt2>
    <a:accent1>
      <a:srgbClr val="353535"/>
    </a:accent1>
    <a:accent2>
      <a:srgbClr val="31B4E6"/>
    </a:accent2>
    <a:accent3>
      <a:srgbClr val="265991"/>
    </a:accent3>
    <a:accent4>
      <a:srgbClr val="7E40CC"/>
    </a:accent4>
    <a:accent5>
      <a:srgbClr val="B927E9"/>
    </a:accent5>
    <a:accent6>
      <a:srgbClr val="E833BF"/>
    </a:accent6>
    <a:hlink>
      <a:srgbClr val="2DA0F1"/>
    </a:hlink>
    <a:folHlink>
      <a:srgbClr val="7ED1E6"/>
    </a:folHlink>
  </a:clrScheme>
</a:themeOverride>
</file>

<file path=ppt/theme/themeOverride2.xml><?xml version="1.0" encoding="utf-8"?>
<a:themeOverride xmlns:a="http://schemas.openxmlformats.org/drawingml/2006/main">
  <a:clrScheme name="Brin">
    <a:dk1>
      <a:sysClr val="windowText" lastClr="000000"/>
    </a:dk1>
    <a:lt1>
      <a:sysClr val="window" lastClr="FFFFFF"/>
    </a:lt1>
    <a:dk2>
      <a:srgbClr val="2E5369"/>
    </a:dk2>
    <a:lt2>
      <a:srgbClr val="CFE2E7"/>
    </a:lt2>
    <a:accent1>
      <a:srgbClr val="353535"/>
    </a:accent1>
    <a:accent2>
      <a:srgbClr val="31B4E6"/>
    </a:accent2>
    <a:accent3>
      <a:srgbClr val="265991"/>
    </a:accent3>
    <a:accent4>
      <a:srgbClr val="7E40CC"/>
    </a:accent4>
    <a:accent5>
      <a:srgbClr val="B927E9"/>
    </a:accent5>
    <a:accent6>
      <a:srgbClr val="E833BF"/>
    </a:accent6>
    <a:hlink>
      <a:srgbClr val="2DA0F1"/>
    </a:hlink>
    <a:folHlink>
      <a:srgbClr val="7ED1E6"/>
    </a:folHlink>
  </a:clrScheme>
</a:themeOverride>
</file>

<file path=ppt/theme/themeOverride3.xml><?xml version="1.0" encoding="utf-8"?>
<a:themeOverride xmlns:a="http://schemas.openxmlformats.org/drawingml/2006/main">
  <a:clrScheme name="Brin">
    <a:dk1>
      <a:sysClr val="windowText" lastClr="000000"/>
    </a:dk1>
    <a:lt1>
      <a:sysClr val="window" lastClr="FFFFFF"/>
    </a:lt1>
    <a:dk2>
      <a:srgbClr val="2E5369"/>
    </a:dk2>
    <a:lt2>
      <a:srgbClr val="CFE2E7"/>
    </a:lt2>
    <a:accent1>
      <a:srgbClr val="353535"/>
    </a:accent1>
    <a:accent2>
      <a:srgbClr val="31B4E6"/>
    </a:accent2>
    <a:accent3>
      <a:srgbClr val="265991"/>
    </a:accent3>
    <a:accent4>
      <a:srgbClr val="7E40CC"/>
    </a:accent4>
    <a:accent5>
      <a:srgbClr val="B927E9"/>
    </a:accent5>
    <a:accent6>
      <a:srgbClr val="E833BF"/>
    </a:accent6>
    <a:hlink>
      <a:srgbClr val="2DA0F1"/>
    </a:hlink>
    <a:folHlink>
      <a:srgbClr val="7ED1E6"/>
    </a:folHlink>
  </a:clrScheme>
</a:themeOverride>
</file>

<file path=ppt/theme/themeOverride4.xml><?xml version="1.0" encoding="utf-8"?>
<a:themeOverride xmlns:a="http://schemas.openxmlformats.org/drawingml/2006/main">
  <a:clrScheme name="Brin">
    <a:dk1>
      <a:sysClr val="windowText" lastClr="000000"/>
    </a:dk1>
    <a:lt1>
      <a:sysClr val="window" lastClr="FFFFFF"/>
    </a:lt1>
    <a:dk2>
      <a:srgbClr val="2E5369"/>
    </a:dk2>
    <a:lt2>
      <a:srgbClr val="CFE2E7"/>
    </a:lt2>
    <a:accent1>
      <a:srgbClr val="353535"/>
    </a:accent1>
    <a:accent2>
      <a:srgbClr val="31B4E6"/>
    </a:accent2>
    <a:accent3>
      <a:srgbClr val="265991"/>
    </a:accent3>
    <a:accent4>
      <a:srgbClr val="7E40CC"/>
    </a:accent4>
    <a:accent5>
      <a:srgbClr val="B927E9"/>
    </a:accent5>
    <a:accent6>
      <a:srgbClr val="E833BF"/>
    </a:accent6>
    <a:hlink>
      <a:srgbClr val="2DA0F1"/>
    </a:hlink>
    <a:folHlink>
      <a:srgbClr val="7ED1E6"/>
    </a:folHlink>
  </a:clrScheme>
</a:themeOverride>
</file>

<file path=ppt/theme/themeOverride5.xml><?xml version="1.0" encoding="utf-8"?>
<a:themeOverride xmlns:a="http://schemas.openxmlformats.org/drawingml/2006/main">
  <a:clrScheme name="Brin">
    <a:dk1>
      <a:sysClr val="windowText" lastClr="000000"/>
    </a:dk1>
    <a:lt1>
      <a:sysClr val="window" lastClr="FFFFFF"/>
    </a:lt1>
    <a:dk2>
      <a:srgbClr val="2E5369"/>
    </a:dk2>
    <a:lt2>
      <a:srgbClr val="CFE2E7"/>
    </a:lt2>
    <a:accent1>
      <a:srgbClr val="353535"/>
    </a:accent1>
    <a:accent2>
      <a:srgbClr val="31B4E6"/>
    </a:accent2>
    <a:accent3>
      <a:srgbClr val="265991"/>
    </a:accent3>
    <a:accent4>
      <a:srgbClr val="7E40CC"/>
    </a:accent4>
    <a:accent5>
      <a:srgbClr val="B927E9"/>
    </a:accent5>
    <a:accent6>
      <a:srgbClr val="E833BF"/>
    </a:accent6>
    <a:hlink>
      <a:srgbClr val="2DA0F1"/>
    </a:hlink>
    <a:folHlink>
      <a:srgbClr val="7ED1E6"/>
    </a:folHlink>
  </a:clrScheme>
</a:themeOverride>
</file>

<file path=ppt/theme/themeOverride6.xml><?xml version="1.0" encoding="utf-8"?>
<a:themeOverride xmlns:a="http://schemas.openxmlformats.org/drawingml/2006/main">
  <a:clrScheme name="Brin">
    <a:dk1>
      <a:sysClr val="windowText" lastClr="000000"/>
    </a:dk1>
    <a:lt1>
      <a:sysClr val="window" lastClr="FFFFFF"/>
    </a:lt1>
    <a:dk2>
      <a:srgbClr val="2E5369"/>
    </a:dk2>
    <a:lt2>
      <a:srgbClr val="CFE2E7"/>
    </a:lt2>
    <a:accent1>
      <a:srgbClr val="353535"/>
    </a:accent1>
    <a:accent2>
      <a:srgbClr val="31B4E6"/>
    </a:accent2>
    <a:accent3>
      <a:srgbClr val="265991"/>
    </a:accent3>
    <a:accent4>
      <a:srgbClr val="7E40CC"/>
    </a:accent4>
    <a:accent5>
      <a:srgbClr val="B927E9"/>
    </a:accent5>
    <a:accent6>
      <a:srgbClr val="E833BF"/>
    </a:accent6>
    <a:hlink>
      <a:srgbClr val="2DA0F1"/>
    </a:hlink>
    <a:folHlink>
      <a:srgbClr val="7ED1E6"/>
    </a:folHlink>
  </a:clrScheme>
</a:themeOverride>
</file>

<file path=ppt/theme/themeOverride7.xml><?xml version="1.0" encoding="utf-8"?>
<a:themeOverride xmlns:a="http://schemas.openxmlformats.org/drawingml/2006/main">
  <a:clrScheme name="Brin">
    <a:dk1>
      <a:sysClr val="windowText" lastClr="000000"/>
    </a:dk1>
    <a:lt1>
      <a:sysClr val="window" lastClr="FFFFFF"/>
    </a:lt1>
    <a:dk2>
      <a:srgbClr val="2E5369"/>
    </a:dk2>
    <a:lt2>
      <a:srgbClr val="CFE2E7"/>
    </a:lt2>
    <a:accent1>
      <a:srgbClr val="353535"/>
    </a:accent1>
    <a:accent2>
      <a:srgbClr val="31B4E6"/>
    </a:accent2>
    <a:accent3>
      <a:srgbClr val="265991"/>
    </a:accent3>
    <a:accent4>
      <a:srgbClr val="7E40CC"/>
    </a:accent4>
    <a:accent5>
      <a:srgbClr val="B927E9"/>
    </a:accent5>
    <a:accent6>
      <a:srgbClr val="E833BF"/>
    </a:accent6>
    <a:hlink>
      <a:srgbClr val="2DA0F1"/>
    </a:hlink>
    <a:folHlink>
      <a:srgbClr val="7ED1E6"/>
    </a:folHlink>
  </a:clrScheme>
</a:themeOverride>
</file>

<file path=ppt/theme/themeOverride8.xml><?xml version="1.0" encoding="utf-8"?>
<a:themeOverride xmlns:a="http://schemas.openxmlformats.org/drawingml/2006/main">
  <a:clrScheme name="Brin">
    <a:dk1>
      <a:sysClr val="windowText" lastClr="000000"/>
    </a:dk1>
    <a:lt1>
      <a:sysClr val="window" lastClr="FFFFFF"/>
    </a:lt1>
    <a:dk2>
      <a:srgbClr val="2E5369"/>
    </a:dk2>
    <a:lt2>
      <a:srgbClr val="CFE2E7"/>
    </a:lt2>
    <a:accent1>
      <a:srgbClr val="353535"/>
    </a:accent1>
    <a:accent2>
      <a:srgbClr val="31B4E6"/>
    </a:accent2>
    <a:accent3>
      <a:srgbClr val="265991"/>
    </a:accent3>
    <a:accent4>
      <a:srgbClr val="7E40CC"/>
    </a:accent4>
    <a:accent5>
      <a:srgbClr val="B927E9"/>
    </a:accent5>
    <a:accent6>
      <a:srgbClr val="E833BF"/>
    </a:accent6>
    <a:hlink>
      <a:srgbClr val="2DA0F1"/>
    </a:hlink>
    <a:folHlink>
      <a:srgbClr val="7ED1E6"/>
    </a:folHlink>
  </a:clrScheme>
</a:themeOverride>
</file>

<file path=ppt/theme/themeOverride9.xml><?xml version="1.0" encoding="utf-8"?>
<a:themeOverride xmlns:a="http://schemas.openxmlformats.org/drawingml/2006/main">
  <a:clrScheme name="Brin">
    <a:dk1>
      <a:sysClr val="windowText" lastClr="000000"/>
    </a:dk1>
    <a:lt1>
      <a:sysClr val="window" lastClr="FFFFFF"/>
    </a:lt1>
    <a:dk2>
      <a:srgbClr val="2E5369"/>
    </a:dk2>
    <a:lt2>
      <a:srgbClr val="CFE2E7"/>
    </a:lt2>
    <a:accent1>
      <a:srgbClr val="353535"/>
    </a:accent1>
    <a:accent2>
      <a:srgbClr val="31B4E6"/>
    </a:accent2>
    <a:accent3>
      <a:srgbClr val="265991"/>
    </a:accent3>
    <a:accent4>
      <a:srgbClr val="7E40CC"/>
    </a:accent4>
    <a:accent5>
      <a:srgbClr val="B927E9"/>
    </a:accent5>
    <a:accent6>
      <a:srgbClr val="E833BF"/>
    </a:accent6>
    <a:hlink>
      <a:srgbClr val="2DA0F1"/>
    </a:hlink>
    <a:folHlink>
      <a:srgbClr val="7ED1E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2184</TotalTime>
  <Words>644</Words>
  <Application>Microsoft Office PowerPoint</Application>
  <PresentationFormat>Grand écran</PresentationFormat>
  <Paragraphs>124</Paragraphs>
  <Slides>15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1" baseType="lpstr">
      <vt:lpstr>Arial</vt:lpstr>
      <vt:lpstr>Century Gothic</vt:lpstr>
      <vt:lpstr>Courier New</vt:lpstr>
      <vt:lpstr>Wingdings</vt:lpstr>
      <vt:lpstr>Wingdings 3</vt:lpstr>
      <vt:lpstr>Brin</vt:lpstr>
      <vt:lpstr>Synthèse de l’Etat des lieux :  La détention des mineurs à Madagascar            en 2014 </vt:lpstr>
      <vt:lpstr>Le cadre de l’étude</vt:lpstr>
      <vt:lpstr> Les objectifs</vt:lpstr>
      <vt:lpstr>La méthodologie </vt:lpstr>
      <vt:lpstr>La réalité en chiffres *</vt:lpstr>
      <vt:lpstr>Principales problématiques propres au public des mineurs en détention</vt:lpstr>
      <vt:lpstr>1) Séparation entre mineurs et majeurs</vt:lpstr>
      <vt:lpstr>2) Absence de visites familiales</vt:lpstr>
      <vt:lpstr>3) Absence de dispositifs post-carcéral</vt:lpstr>
      <vt:lpstr>4) Des détenus mineurs qui méconnaissent leurs propres droits</vt:lpstr>
      <vt:lpstr>Bonnes pratiques observées</vt:lpstr>
      <vt:lpstr>Les préconisations de Grandir Dignement</vt:lpstr>
      <vt:lpstr>Objectifs raisonnables pour fin 2015</vt:lpstr>
      <vt:lpstr>Lien entre l’état des lieux  et le séminaire </vt:lpstr>
      <vt:lpstr>Merci pour votre attention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Restitution de l’Etat des lieux La détention des mineurs à Madagascar en 2014</dc:title>
  <dc:creator>Kevin</dc:creator>
  <cp:lastModifiedBy>Gregck</cp:lastModifiedBy>
  <cp:revision>58</cp:revision>
  <dcterms:created xsi:type="dcterms:W3CDTF">2014-11-03T13:32:25Z</dcterms:created>
  <dcterms:modified xsi:type="dcterms:W3CDTF">2014-11-22T23:29:35Z</dcterms:modified>
</cp:coreProperties>
</file>